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93" r:id="rId29"/>
    <p:sldId id="284" r:id="rId30"/>
    <p:sldId id="288" r:id="rId31"/>
    <p:sldId id="292" r:id="rId32"/>
    <p:sldId id="291" r:id="rId33"/>
  </p:sldIdLst>
  <p:sldSz cx="9144000" cy="5143500" type="screen16x9"/>
  <p:notesSz cx="6858000" cy="9144000"/>
  <p:embeddedFontLst>
    <p:embeddedFont>
      <p:font typeface="Figtree Black" pitchFamily="2" charset="0"/>
      <p:bold r:id="rId35"/>
      <p:italic r:id="rId36"/>
      <p:boldItalic r:id="rId37"/>
    </p:embeddedFont>
    <p:embeddedFont>
      <p:font typeface="Hanken Grotesk" pitchFamily="2" charset="77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Nunito Light" panose="020F0302020204030204" pitchFamily="3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3B7402-8A9C-437C-AE6B-D55F1FF60C6C}">
  <a:tblStyle styleId="{103B7402-8A9C-437C-AE6B-D55F1FF60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0"/>
    <p:restoredTop sz="94786"/>
  </p:normalViewPr>
  <p:slideViewPr>
    <p:cSldViewPr snapToGrid="0">
      <p:cViewPr varScale="1">
        <p:scale>
          <a:sx n="207" d="100"/>
          <a:sy n="207" d="100"/>
        </p:scale>
        <p:origin x="168" y="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84268b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84268b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29a510c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29a510c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3a292564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3a292564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3a292564f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13a292564f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3a292564f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3a292564f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3a292564f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3a292564f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293dbb4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31293dbb4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3336c4ef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3336c4ef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29a510c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29a510c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343a105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343a105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3336c4e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3336c4e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343a1053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1343a1053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3c2f7aa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13c2f7aa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343a1053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343a1053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293dbb4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g31293dbb4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3336c4ef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13336c4ef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5ef1ad9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5ef1ad9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703a5c0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703a5c0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3336c4ef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3336c4ef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3336c4e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3336c4e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ef439ad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30ef439ad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3a29256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3a29256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29a510c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29a510c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84268bd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84268bd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293dbb49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31293dbb49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2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54" name="Google Shape;154;p1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2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67" name="Google Shape;167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168" name="Google Shape;168;p14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75" name="Google Shape;175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1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5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83" name="Google Shape;183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" name="Google Shape;194;p17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17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2" name="Google Shape;202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18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0" name="Google Shape;210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22" name="Google Shape;222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20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8" name="Google Shape;238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1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" name="Google Shape;20;p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7" name="Google Shape;247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2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56" name="Google Shape;256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65" name="Google Shape;265;p2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74" name="Google Shape;274;p25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5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4" name="Google Shape;284;p2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6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5" name="Google Shape;295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7" name="Google Shape;297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3" name="Google Shape;303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46" name="Google Shape;46;p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56" name="Google Shape;5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0" name="Google Shape;70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7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90" name="Google Shape;90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7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22" name="Google Shape;122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9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131" name="Google Shape;131;p10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0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0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" name="Google Shape;142;p11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3" name="Google Shape;143;p11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oi.org/10.1109/ICTON62926.2024.10647326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9.19337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29" y="-102650"/>
            <a:ext cx="9494900" cy="53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ctrTitle"/>
          </p:nvPr>
        </p:nvSpPr>
        <p:spPr>
          <a:xfrm>
            <a:off x="128969" y="330582"/>
            <a:ext cx="8734615" cy="158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solidFill>
                  <a:schemeClr val="lt1"/>
                </a:solidFill>
              </a:rPr>
              <a:t>Applications of Autonomous Drones for Non-Terrestrial Networks in Remote Areas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43625" y="4498848"/>
            <a:ext cx="5897400" cy="64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By: Andrés Navarro Pedregal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Tutor: José Alberto Hernandez Gutiérrez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Architecture</a:t>
            </a:r>
            <a:endParaRPr/>
          </a:p>
        </p:txBody>
      </p:sp>
      <p:sp>
        <p:nvSpPr>
          <p:cNvPr id="410" name="Google Shape;410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411" name="Google Shape;411;p39"/>
          <p:cNvCxnSpPr>
            <a:stCxn id="412" idx="3"/>
            <a:endCxn id="413" idx="1"/>
          </p:cNvCxnSpPr>
          <p:nvPr/>
        </p:nvCxnSpPr>
        <p:spPr>
          <a:xfrm>
            <a:off x="1908130" y="1493002"/>
            <a:ext cx="529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14" name="Google Shape;414;p39"/>
          <p:cNvGrpSpPr/>
          <p:nvPr/>
        </p:nvGrpSpPr>
        <p:grpSpPr>
          <a:xfrm>
            <a:off x="734982" y="1073664"/>
            <a:ext cx="2905542" cy="838636"/>
            <a:chOff x="1172782" y="1312679"/>
            <a:chExt cx="1480079" cy="298500"/>
          </a:xfrm>
        </p:grpSpPr>
        <p:sp>
          <p:nvSpPr>
            <p:cNvPr id="412" name="Google Shape;412;p39"/>
            <p:cNvSpPr/>
            <p:nvPr/>
          </p:nvSpPr>
          <p:spPr>
            <a:xfrm>
              <a:off x="1172782" y="1345086"/>
              <a:ext cx="597600" cy="233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2039961" y="1312679"/>
              <a:ext cx="612900" cy="298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Onboard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computer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415" name="Google Shape;415;p39"/>
          <p:cNvSpPr/>
          <p:nvPr/>
        </p:nvSpPr>
        <p:spPr>
          <a:xfrm>
            <a:off x="4601977" y="1073739"/>
            <a:ext cx="1203300" cy="83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5G Router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6" name="Google Shape;416;p39"/>
          <p:cNvCxnSpPr>
            <a:stCxn id="413" idx="3"/>
            <a:endCxn id="415" idx="1"/>
          </p:cNvCxnSpPr>
          <p:nvPr/>
        </p:nvCxnSpPr>
        <p:spPr>
          <a:xfrm>
            <a:off x="3640524" y="1492982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39"/>
          <p:cNvCxnSpPr>
            <a:stCxn id="415" idx="1"/>
            <a:endCxn id="413" idx="3"/>
          </p:cNvCxnSpPr>
          <p:nvPr/>
        </p:nvCxnSpPr>
        <p:spPr>
          <a:xfrm rot="10800000">
            <a:off x="3640477" y="1492989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8" name="Google Shape;418;p39"/>
          <p:cNvSpPr/>
          <p:nvPr/>
        </p:nvSpPr>
        <p:spPr>
          <a:xfrm>
            <a:off x="3435452" y="2186451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PDB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9" name="Google Shape;419;p39"/>
          <p:cNvCxnSpPr>
            <a:stCxn id="418" idx="0"/>
          </p:cNvCxnSpPr>
          <p:nvPr/>
        </p:nvCxnSpPr>
        <p:spPr>
          <a:xfrm rot="10800000">
            <a:off x="3548402" y="1906551"/>
            <a:ext cx="488700" cy="27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39"/>
          <p:cNvCxnSpPr>
            <a:stCxn id="418" idx="0"/>
          </p:cNvCxnSpPr>
          <p:nvPr/>
        </p:nvCxnSpPr>
        <p:spPr>
          <a:xfrm rot="10800000" flipH="1">
            <a:off x="4037102" y="1886751"/>
            <a:ext cx="635100" cy="299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39"/>
          <p:cNvSpPr/>
          <p:nvPr/>
        </p:nvSpPr>
        <p:spPr>
          <a:xfrm>
            <a:off x="2337927" y="3143701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ESC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521652" y="2947226"/>
            <a:ext cx="1203300" cy="838500"/>
          </a:xfrm>
          <a:prstGeom prst="ellipse">
            <a:avLst/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Motors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3" name="Google Shape;423;p39"/>
          <p:cNvCxnSpPr>
            <a:stCxn id="421" idx="1"/>
            <a:endCxn id="422" idx="6"/>
          </p:cNvCxnSpPr>
          <p:nvPr/>
        </p:nvCxnSpPr>
        <p:spPr>
          <a:xfrm rot="10800000">
            <a:off x="1725027" y="3366451"/>
            <a:ext cx="612900" cy="196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39"/>
          <p:cNvSpPr/>
          <p:nvPr/>
        </p:nvSpPr>
        <p:spPr>
          <a:xfrm>
            <a:off x="5451927" y="3143701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Flight Controller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5" name="Google Shape;425;p39"/>
          <p:cNvCxnSpPr>
            <a:stCxn id="424" idx="1"/>
            <a:endCxn id="421" idx="3"/>
          </p:cNvCxnSpPr>
          <p:nvPr/>
        </p:nvCxnSpPr>
        <p:spPr>
          <a:xfrm rot="10800000">
            <a:off x="3541227" y="3562951"/>
            <a:ext cx="1910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39"/>
          <p:cNvCxnSpPr>
            <a:stCxn id="418" idx="1"/>
            <a:endCxn id="421" idx="0"/>
          </p:cNvCxnSpPr>
          <p:nvPr/>
        </p:nvCxnSpPr>
        <p:spPr>
          <a:xfrm flipH="1">
            <a:off x="2939552" y="2605701"/>
            <a:ext cx="495900" cy="53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39"/>
          <p:cNvSpPr/>
          <p:nvPr/>
        </p:nvSpPr>
        <p:spPr>
          <a:xfrm>
            <a:off x="5267102" y="2108726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Battery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8" name="Google Shape;428;p39"/>
          <p:cNvCxnSpPr>
            <a:stCxn id="427" idx="1"/>
            <a:endCxn id="418" idx="3"/>
          </p:cNvCxnSpPr>
          <p:nvPr/>
        </p:nvCxnSpPr>
        <p:spPr>
          <a:xfrm flipH="1">
            <a:off x="4638902" y="2527976"/>
            <a:ext cx="628200" cy="7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39"/>
          <p:cNvSpPr/>
          <p:nvPr/>
        </p:nvSpPr>
        <p:spPr>
          <a:xfrm>
            <a:off x="7144075" y="3691675"/>
            <a:ext cx="10881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GPS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>
            <a:off x="4586400" y="2990900"/>
            <a:ext cx="902100" cy="185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39"/>
          <p:cNvSpPr/>
          <p:nvPr/>
        </p:nvSpPr>
        <p:spPr>
          <a:xfrm>
            <a:off x="7098750" y="2753300"/>
            <a:ext cx="11346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Telemetry Control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2" name="Google Shape;432;p39"/>
          <p:cNvCxnSpPr>
            <a:stCxn id="424" idx="3"/>
            <a:endCxn id="431" idx="1"/>
          </p:cNvCxnSpPr>
          <p:nvPr/>
        </p:nvCxnSpPr>
        <p:spPr>
          <a:xfrm rot="10800000" flipH="1">
            <a:off x="6655227" y="3083551"/>
            <a:ext cx="443400" cy="47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39"/>
          <p:cNvCxnSpPr>
            <a:stCxn id="424" idx="3"/>
            <a:endCxn id="429" idx="1"/>
          </p:cNvCxnSpPr>
          <p:nvPr/>
        </p:nvCxnSpPr>
        <p:spPr>
          <a:xfrm>
            <a:off x="6655227" y="3562951"/>
            <a:ext cx="488700" cy="45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placement</a:t>
            </a:r>
            <a:endParaRPr/>
          </a:p>
        </p:txBody>
      </p:sp>
      <p:sp>
        <p:nvSpPr>
          <p:cNvPr id="439" name="Google Shape;439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75" y="1020750"/>
            <a:ext cx="6884644" cy="38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placement</a:t>
            </a:r>
            <a:endParaRPr/>
          </a:p>
        </p:txBody>
      </p:sp>
      <p:sp>
        <p:nvSpPr>
          <p:cNvPr id="446" name="Google Shape;446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47" name="Google Shape;447;p41"/>
          <p:cNvPicPr preferRelativeResize="0"/>
          <p:nvPr/>
        </p:nvPicPr>
        <p:blipFill rotWithShape="1">
          <a:blip r:embed="rId3">
            <a:alphaModFix/>
          </a:blip>
          <a:srcRect t="13134"/>
          <a:stretch/>
        </p:blipFill>
        <p:spPr>
          <a:xfrm>
            <a:off x="840200" y="1230100"/>
            <a:ext cx="4269300" cy="3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675" y="1116200"/>
            <a:ext cx="3156237" cy="34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printed parts</a:t>
            </a:r>
            <a:endParaRPr/>
          </a:p>
        </p:txBody>
      </p:sp>
      <p:sp>
        <p:nvSpPr>
          <p:cNvPr id="454" name="Google Shape;45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55" name="Google Shape;4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25" y="1313850"/>
            <a:ext cx="4178376" cy="31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888" y="1020749"/>
            <a:ext cx="2246924" cy="231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697" y="3331125"/>
            <a:ext cx="2453106" cy="14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printed parts</a:t>
            </a:r>
            <a:endParaRPr/>
          </a:p>
        </p:txBody>
      </p:sp>
      <p:sp>
        <p:nvSpPr>
          <p:cNvPr id="463" name="Google Shape;46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64" name="Google Shape;4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8" y="1274050"/>
            <a:ext cx="3644877" cy="347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80933"/>
            <a:ext cx="4147325" cy="225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Complete!</a:t>
            </a:r>
            <a:endParaRPr/>
          </a:p>
        </p:txBody>
      </p:sp>
      <p:sp>
        <p:nvSpPr>
          <p:cNvPr id="471" name="Google Shape;471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20750"/>
            <a:ext cx="2863461" cy="381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111" y="1020750"/>
            <a:ext cx="4360787" cy="38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>
            <a:spLocks noGrp="1"/>
          </p:cNvSpPr>
          <p:nvPr>
            <p:ph type="title"/>
          </p:nvPr>
        </p:nvSpPr>
        <p:spPr>
          <a:xfrm>
            <a:off x="1216475" y="1787850"/>
            <a:ext cx="50676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System</a:t>
            </a:r>
            <a:endParaRPr/>
          </a:p>
        </p:txBody>
      </p:sp>
      <p:sp>
        <p:nvSpPr>
          <p:cNvPr id="479" name="Google Shape;479;p45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45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</a:t>
            </a:r>
            <a:endParaRPr dirty="0"/>
          </a:p>
        </p:txBody>
      </p:sp>
      <p:sp>
        <p:nvSpPr>
          <p:cNvPr id="487" name="Google Shape;487;p46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6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6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subTitle" idx="5"/>
          </p:nvPr>
        </p:nvSpPr>
        <p:spPr>
          <a:xfrm>
            <a:off x="1762571" y="1610481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💻 Edge Computing</a:t>
            </a:r>
            <a:endParaRPr/>
          </a:p>
        </p:txBody>
      </p:sp>
      <p:sp>
        <p:nvSpPr>
          <p:cNvPr id="492" name="Google Shape;492;p46"/>
          <p:cNvSpPr txBox="1">
            <a:spLocks noGrp="1"/>
          </p:cNvSpPr>
          <p:nvPr>
            <p:ph type="subTitle" idx="6"/>
          </p:nvPr>
        </p:nvSpPr>
        <p:spPr>
          <a:xfrm>
            <a:off x="5132667" y="1610481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🧍 Detect People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subTitle" idx="7"/>
          </p:nvPr>
        </p:nvSpPr>
        <p:spPr>
          <a:xfrm>
            <a:off x="1762571" y="3178119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🚨 Monitor Alerts</a:t>
            </a:r>
            <a:endParaRPr/>
          </a:p>
        </p:txBody>
      </p:sp>
      <p:sp>
        <p:nvSpPr>
          <p:cNvPr id="494" name="Google Shape;494;p46"/>
          <p:cNvSpPr txBox="1">
            <a:spLocks noGrp="1"/>
          </p:cNvSpPr>
          <p:nvPr>
            <p:ph type="subTitle" idx="8"/>
          </p:nvPr>
        </p:nvSpPr>
        <p:spPr>
          <a:xfrm>
            <a:off x="5132667" y="3178119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🥽 VR Integration</a:t>
            </a:r>
            <a:endParaRPr/>
          </a:p>
        </p:txBody>
      </p:sp>
      <p:sp>
        <p:nvSpPr>
          <p:cNvPr id="495" name="Google Shape;495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50" y="1209325"/>
            <a:ext cx="2314125" cy="30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325" y="331976"/>
            <a:ext cx="2592650" cy="194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/>
          <p:nvPr/>
        </p:nvSpPr>
        <p:spPr>
          <a:xfrm>
            <a:off x="1346150" y="42940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5787500" y="24837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6" name="Google Shape;506;p47"/>
          <p:cNvSpPr txBox="1"/>
          <p:nvPr/>
        </p:nvSpPr>
        <p:spPr>
          <a:xfrm>
            <a:off x="3144600" y="680963"/>
            <a:ext cx="35565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☁️</a:t>
            </a:r>
            <a:endParaRPr sz="150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1875" y="2527750"/>
            <a:ext cx="2814910" cy="19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 txBox="1"/>
          <p:nvPr/>
        </p:nvSpPr>
        <p:spPr>
          <a:xfrm>
            <a:off x="5211875" y="4086275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VR Goggles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9" name="Google Shape;509;p47"/>
          <p:cNvSpPr txBox="1"/>
          <p:nvPr/>
        </p:nvSpPr>
        <p:spPr>
          <a:xfrm>
            <a:off x="6391500" y="4401925"/>
            <a:ext cx="244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Experiments with Meta Quest 3: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10.1109/ICTON62926.2024.10647326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/>
          <p:nvPr/>
        </p:nvSpPr>
        <p:spPr>
          <a:xfrm>
            <a:off x="4196400" y="742025"/>
            <a:ext cx="3569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5" name="Google Shape;515;p48"/>
          <p:cNvSpPr/>
          <p:nvPr/>
        </p:nvSpPr>
        <p:spPr>
          <a:xfrm>
            <a:off x="416500" y="1572850"/>
            <a:ext cx="3401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517" name="Google Shape;51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518" name="Google Shape;518;p48"/>
          <p:cNvGrpSpPr/>
          <p:nvPr/>
        </p:nvGrpSpPr>
        <p:grpSpPr>
          <a:xfrm>
            <a:off x="32750" y="1845125"/>
            <a:ext cx="3974100" cy="960825"/>
            <a:chOff x="245850" y="1241375"/>
            <a:chExt cx="3974100" cy="960825"/>
          </a:xfrm>
        </p:grpSpPr>
        <p:sp>
          <p:nvSpPr>
            <p:cNvPr id="519" name="Google Shape;519;p48"/>
            <p:cNvSpPr/>
            <p:nvPr/>
          </p:nvSpPr>
          <p:spPr>
            <a:xfrm>
              <a:off x="86632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📷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0" name="Google Shape;520;p48"/>
            <p:cNvSpPr txBox="1"/>
            <p:nvPr/>
          </p:nvSpPr>
          <p:spPr>
            <a:xfrm>
              <a:off x="2458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24096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💻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2" name="Google Shape;522;p48"/>
            <p:cNvSpPr txBox="1"/>
            <p:nvPr/>
          </p:nvSpPr>
          <p:spPr>
            <a:xfrm>
              <a:off x="190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523" name="Google Shape;523;p48"/>
          <p:cNvCxnSpPr>
            <a:stCxn id="519" idx="3"/>
            <a:endCxn id="521" idx="1"/>
          </p:cNvCxnSpPr>
          <p:nvPr/>
        </p:nvCxnSpPr>
        <p:spPr>
          <a:xfrm>
            <a:off x="1843025" y="2126225"/>
            <a:ext cx="35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4" name="Google Shape;524;p48"/>
          <p:cNvGrpSpPr/>
          <p:nvPr/>
        </p:nvGrpSpPr>
        <p:grpSpPr>
          <a:xfrm>
            <a:off x="4239600" y="1010400"/>
            <a:ext cx="3848625" cy="960825"/>
            <a:chOff x="4565750" y="1241375"/>
            <a:chExt cx="3848625" cy="960825"/>
          </a:xfrm>
        </p:grpSpPr>
        <p:sp>
          <p:nvSpPr>
            <p:cNvPr id="525" name="Google Shape;525;p48"/>
            <p:cNvSpPr/>
            <p:nvPr/>
          </p:nvSpPr>
          <p:spPr>
            <a:xfrm>
              <a:off x="5127950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6" name="Google Shape;526;p48"/>
            <p:cNvSpPr txBox="1"/>
            <p:nvPr/>
          </p:nvSpPr>
          <p:spPr>
            <a:xfrm>
              <a:off x="456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66623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8" name="Google Shape;528;p48"/>
            <p:cNvSpPr txBox="1"/>
            <p:nvPr/>
          </p:nvSpPr>
          <p:spPr>
            <a:xfrm>
              <a:off x="6100175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cxnSp>
          <p:nvCxnSpPr>
            <p:cNvPr id="529" name="Google Shape;529;p48"/>
            <p:cNvCxnSpPr>
              <a:stCxn id="525" idx="3"/>
              <a:endCxn id="527" idx="1"/>
            </p:cNvCxnSpPr>
            <p:nvPr/>
          </p:nvCxnSpPr>
          <p:spPr>
            <a:xfrm>
              <a:off x="6317750" y="1522475"/>
              <a:ext cx="3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32" name="Google Shape;532;p48"/>
          <p:cNvSpPr/>
          <p:nvPr/>
        </p:nvSpPr>
        <p:spPr>
          <a:xfrm>
            <a:off x="3450763" y="3031325"/>
            <a:ext cx="1456056" cy="1047600"/>
          </a:xfrm>
          <a:prstGeom prst="cloud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anken Grotesk"/>
                <a:ea typeface="Hanken Grotesk"/>
                <a:cs typeface="Hanken Grotesk"/>
                <a:sym typeface="Hanken Grotesk"/>
              </a:rPr>
              <a:t>🌐</a:t>
            </a:r>
            <a:endParaRPr sz="3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3" name="Google Shape;533;p48"/>
          <p:cNvSpPr txBox="1"/>
          <p:nvPr/>
        </p:nvSpPr>
        <p:spPr>
          <a:xfrm>
            <a:off x="862700" y="3110400"/>
            <a:ext cx="23142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4" name="Google Shape;534;p48"/>
          <p:cNvCxnSpPr>
            <a:stCxn id="533" idx="2"/>
            <a:endCxn id="532" idx="2"/>
          </p:cNvCxnSpPr>
          <p:nvPr/>
        </p:nvCxnSpPr>
        <p:spPr>
          <a:xfrm rot="-5400000">
            <a:off x="2715500" y="2859300"/>
            <a:ext cx="44100" cy="1435500"/>
          </a:xfrm>
          <a:prstGeom prst="curvedConnector4">
            <a:avLst>
              <a:gd name="adj1" fmla="val -539966"/>
              <a:gd name="adj2" fmla="val 901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48"/>
          <p:cNvSpPr txBox="1"/>
          <p:nvPr/>
        </p:nvSpPr>
        <p:spPr>
          <a:xfrm>
            <a:off x="4905600" y="2249100"/>
            <a:ext cx="2314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6" name="Google Shape;536;p48"/>
          <p:cNvCxnSpPr>
            <a:stCxn id="532" idx="0"/>
            <a:endCxn id="535" idx="2"/>
          </p:cNvCxnSpPr>
          <p:nvPr/>
        </p:nvCxnSpPr>
        <p:spPr>
          <a:xfrm rot="10800000" flipH="1">
            <a:off x="4905605" y="2764625"/>
            <a:ext cx="1157100" cy="7905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48"/>
          <p:cNvSpPr txBox="1"/>
          <p:nvPr/>
        </p:nvSpPr>
        <p:spPr>
          <a:xfrm>
            <a:off x="3503950" y="4078925"/>
            <a:ext cx="134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VPN Tunnel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7544750" y="2390425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🧠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7347500" y="2952625"/>
            <a:ext cx="158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LLM Integration</a:t>
            </a:r>
            <a:endParaRPr sz="21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41" name="Google Shape;541;p48"/>
          <p:cNvCxnSpPr>
            <a:stCxn id="514" idx="3"/>
            <a:endCxn id="539" idx="0"/>
          </p:cNvCxnSpPr>
          <p:nvPr/>
        </p:nvCxnSpPr>
        <p:spPr>
          <a:xfrm>
            <a:off x="7765500" y="1490825"/>
            <a:ext cx="374100" cy="8997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1"/>
          <p:cNvCxnSpPr>
            <a:stCxn id="320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31"/>
          <p:cNvCxnSpPr>
            <a:stCxn id="322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1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ubTitle" idx="17"/>
          </p:nvPr>
        </p:nvSpPr>
        <p:spPr>
          <a:xfrm>
            <a:off x="788675" y="349168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System</a:t>
            </a: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Flight Tests</a:t>
            </a:r>
            <a:endParaRPr/>
          </a:p>
        </p:txBody>
      </p:sp>
      <p:sp>
        <p:nvSpPr>
          <p:cNvPr id="337" name="Google Shape;337;p31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Drone</a:t>
            </a:r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</a:t>
            </a:r>
            <a:endParaRPr/>
          </a:p>
        </p:txBody>
      </p:sp>
      <p:sp>
        <p:nvSpPr>
          <p:cNvPr id="574" name="Google Shape;574;p50"/>
          <p:cNvSpPr txBox="1">
            <a:spLocks noGrp="1"/>
          </p:cNvSpPr>
          <p:nvPr>
            <p:ph type="subTitle" idx="4"/>
          </p:nvPr>
        </p:nvSpPr>
        <p:spPr>
          <a:xfrm>
            <a:off x="818625" y="4299850"/>
            <a:ext cx="22425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Computer with GPU</a:t>
            </a:r>
            <a:endParaRPr/>
          </a:p>
        </p:txBody>
      </p:sp>
      <p:sp>
        <p:nvSpPr>
          <p:cNvPr id="575" name="Google Shape;575;p50"/>
          <p:cNvSpPr txBox="1">
            <a:spLocks noGrp="1"/>
          </p:cNvSpPr>
          <p:nvPr>
            <p:ph type="subTitle" idx="5"/>
          </p:nvPr>
        </p:nvSpPr>
        <p:spPr>
          <a:xfrm>
            <a:off x="3360047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360 Camera</a:t>
            </a:r>
            <a:endParaRPr/>
          </a:p>
        </p:txBody>
      </p:sp>
      <p:sp>
        <p:nvSpPr>
          <p:cNvPr id="576" name="Google Shape;576;p50"/>
          <p:cNvSpPr txBox="1">
            <a:spLocks noGrp="1"/>
          </p:cNvSpPr>
          <p:nvPr>
            <p:ph type="subTitle" idx="6"/>
          </p:nvPr>
        </p:nvSpPr>
        <p:spPr>
          <a:xfrm>
            <a:off x="5901472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sp>
        <p:nvSpPr>
          <p:cNvPr id="577" name="Google Shape;577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322" y="1103400"/>
            <a:ext cx="2001950" cy="26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0"/>
          <p:cNvPicPr preferRelativeResize="0"/>
          <p:nvPr/>
        </p:nvPicPr>
        <p:blipFill rotWithShape="1">
          <a:blip r:embed="rId4">
            <a:alphaModFix/>
          </a:blip>
          <a:srcRect b="8399"/>
          <a:stretch/>
        </p:blipFill>
        <p:spPr>
          <a:xfrm>
            <a:off x="818625" y="1103400"/>
            <a:ext cx="2233550" cy="27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946" y="1083088"/>
            <a:ext cx="2233553" cy="29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586" name="Google Shape;58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87" name="Google Shape;587;p51"/>
          <p:cNvPicPr preferRelativeResize="0"/>
          <p:nvPr/>
        </p:nvPicPr>
        <p:blipFill rotWithShape="1">
          <a:blip r:embed="rId3">
            <a:alphaModFix/>
          </a:blip>
          <a:srcRect r="34499" b="54344"/>
          <a:stretch/>
        </p:blipFill>
        <p:spPr>
          <a:xfrm>
            <a:off x="492150" y="1170125"/>
            <a:ext cx="7175127" cy="29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450" y="256875"/>
            <a:ext cx="4360425" cy="460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Schema</a:t>
            </a:r>
            <a:endParaRPr/>
          </a:p>
        </p:txBody>
      </p:sp>
      <p:sp>
        <p:nvSpPr>
          <p:cNvPr id="594" name="Google Shape;59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95" name="Google Shape;595;p52"/>
          <p:cNvSpPr/>
          <p:nvPr/>
        </p:nvSpPr>
        <p:spPr>
          <a:xfrm>
            <a:off x="1418525" y="12756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596" name="Google Shape;596;p52"/>
          <p:cNvGrpSpPr/>
          <p:nvPr/>
        </p:nvGrpSpPr>
        <p:grpSpPr>
          <a:xfrm>
            <a:off x="2869550" y="3181075"/>
            <a:ext cx="2314200" cy="960825"/>
            <a:chOff x="5087100" y="1833250"/>
            <a:chExt cx="2314200" cy="960825"/>
          </a:xfrm>
        </p:grpSpPr>
        <p:sp>
          <p:nvSpPr>
            <p:cNvPr id="597" name="Google Shape;59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98" name="Google Shape;59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599" name="Google Shape;599;p52"/>
          <p:cNvSpPr/>
          <p:nvPr/>
        </p:nvSpPr>
        <p:spPr>
          <a:xfrm>
            <a:off x="1570925" y="14280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600" name="Google Shape;600;p52"/>
          <p:cNvGrpSpPr/>
          <p:nvPr/>
        </p:nvGrpSpPr>
        <p:grpSpPr>
          <a:xfrm>
            <a:off x="1198575" y="1556700"/>
            <a:ext cx="2314200" cy="960825"/>
            <a:chOff x="1348725" y="1833250"/>
            <a:chExt cx="2314200" cy="960825"/>
          </a:xfrm>
        </p:grpSpPr>
        <p:sp>
          <p:nvSpPr>
            <p:cNvPr id="601" name="Google Shape;601;p52"/>
            <p:cNvSpPr/>
            <p:nvPr/>
          </p:nvSpPr>
          <p:spPr>
            <a:xfrm>
              <a:off x="1910925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🚁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2" name="Google Shape;602;p52"/>
            <p:cNvSpPr txBox="1"/>
            <p:nvPr/>
          </p:nvSpPr>
          <p:spPr>
            <a:xfrm>
              <a:off x="1348725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Drone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3" name="Google Shape;603;p52"/>
          <p:cNvGrpSpPr/>
          <p:nvPr/>
        </p:nvGrpSpPr>
        <p:grpSpPr>
          <a:xfrm>
            <a:off x="3590250" y="989700"/>
            <a:ext cx="2314200" cy="960825"/>
            <a:chOff x="5087100" y="1833250"/>
            <a:chExt cx="2314200" cy="960825"/>
          </a:xfrm>
        </p:grpSpPr>
        <p:sp>
          <p:nvSpPr>
            <p:cNvPr id="604" name="Google Shape;604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📸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5" name="Google Shape;605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Detection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6" name="Google Shape;606;p52"/>
          <p:cNvGrpSpPr/>
          <p:nvPr/>
        </p:nvGrpSpPr>
        <p:grpSpPr>
          <a:xfrm>
            <a:off x="5010750" y="2811400"/>
            <a:ext cx="2314200" cy="960825"/>
            <a:chOff x="5087100" y="1833250"/>
            <a:chExt cx="2314200" cy="960825"/>
          </a:xfrm>
        </p:grpSpPr>
        <p:sp>
          <p:nvSpPr>
            <p:cNvPr id="607" name="Google Shape;60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🟰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8" name="Google Shape;60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Rules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9" name="Google Shape;609;p52"/>
          <p:cNvGrpSpPr/>
          <p:nvPr/>
        </p:nvGrpSpPr>
        <p:grpSpPr>
          <a:xfrm>
            <a:off x="6575100" y="1670550"/>
            <a:ext cx="2314200" cy="960825"/>
            <a:chOff x="5087100" y="1833250"/>
            <a:chExt cx="2314200" cy="960825"/>
          </a:xfrm>
        </p:grpSpPr>
        <p:sp>
          <p:nvSpPr>
            <p:cNvPr id="610" name="Google Shape;610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1" name="Google Shape;611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12" name="Google Shape;612;p52"/>
          <p:cNvGrpSpPr/>
          <p:nvPr/>
        </p:nvGrpSpPr>
        <p:grpSpPr>
          <a:xfrm>
            <a:off x="3110925" y="3327550"/>
            <a:ext cx="2314200" cy="960825"/>
            <a:chOff x="5087100" y="1833250"/>
            <a:chExt cx="2314200" cy="960825"/>
          </a:xfrm>
        </p:grpSpPr>
        <p:sp>
          <p:nvSpPr>
            <p:cNvPr id="613" name="Google Shape;613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4" name="Google Shape;614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Mission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15" name="Google Shape;615;p52"/>
          <p:cNvCxnSpPr>
            <a:stCxn id="601" idx="3"/>
            <a:endCxn id="604" idx="1"/>
          </p:cNvCxnSpPr>
          <p:nvPr/>
        </p:nvCxnSpPr>
        <p:spPr>
          <a:xfrm rot="10800000" flipH="1">
            <a:off x="2950575" y="1270800"/>
            <a:ext cx="1201800" cy="5670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" name="Google Shape;616;p52"/>
          <p:cNvCxnSpPr>
            <a:stCxn id="601" idx="3"/>
            <a:endCxn id="597" idx="1"/>
          </p:cNvCxnSpPr>
          <p:nvPr/>
        </p:nvCxnSpPr>
        <p:spPr>
          <a:xfrm>
            <a:off x="2950575" y="1837800"/>
            <a:ext cx="481200" cy="16245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" name="Google Shape;617;p52"/>
          <p:cNvCxnSpPr>
            <a:stCxn id="613" idx="3"/>
            <a:endCxn id="607" idx="1"/>
          </p:cNvCxnSpPr>
          <p:nvPr/>
        </p:nvCxnSpPr>
        <p:spPr>
          <a:xfrm rot="10800000" flipH="1">
            <a:off x="4862925" y="3092650"/>
            <a:ext cx="710100" cy="516000"/>
          </a:xfrm>
          <a:prstGeom prst="curvedConnector3">
            <a:avLst>
              <a:gd name="adj1" fmla="val 499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8" name="Google Shape;618;p52"/>
          <p:cNvCxnSpPr>
            <a:stCxn id="607" idx="0"/>
            <a:endCxn id="610" idx="1"/>
          </p:cNvCxnSpPr>
          <p:nvPr/>
        </p:nvCxnSpPr>
        <p:spPr>
          <a:xfrm rot="-5400000">
            <a:off x="6222750" y="1896700"/>
            <a:ext cx="859800" cy="9696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9" name="Google Shape;619;p52"/>
          <p:cNvCxnSpPr>
            <a:stCxn id="604" idx="3"/>
            <a:endCxn id="610" idx="1"/>
          </p:cNvCxnSpPr>
          <p:nvPr/>
        </p:nvCxnSpPr>
        <p:spPr>
          <a:xfrm>
            <a:off x="5342250" y="1270800"/>
            <a:ext cx="1795200" cy="6810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20" name="Google Shape;620;p52"/>
          <p:cNvGrpSpPr/>
          <p:nvPr/>
        </p:nvGrpSpPr>
        <p:grpSpPr>
          <a:xfrm>
            <a:off x="-87875" y="3398725"/>
            <a:ext cx="2314200" cy="960825"/>
            <a:chOff x="5087100" y="1833250"/>
            <a:chExt cx="2314200" cy="960825"/>
          </a:xfrm>
        </p:grpSpPr>
        <p:sp>
          <p:nvSpPr>
            <p:cNvPr id="621" name="Google Shape;621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22" name="Google Shape;622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User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23" name="Google Shape;623;p52"/>
          <p:cNvCxnSpPr>
            <a:stCxn id="621" idx="3"/>
            <a:endCxn id="595" idx="1"/>
          </p:cNvCxnSpPr>
          <p:nvPr/>
        </p:nvCxnSpPr>
        <p:spPr>
          <a:xfrm rot="10800000">
            <a:off x="1418425" y="1556725"/>
            <a:ext cx="245700" cy="2123100"/>
          </a:xfrm>
          <a:prstGeom prst="curvedConnector5">
            <a:avLst>
              <a:gd name="adj1" fmla="val -96917"/>
              <a:gd name="adj2" fmla="val 50001"/>
              <a:gd name="adj3" fmla="val 19687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52"/>
          <p:cNvCxnSpPr>
            <a:stCxn id="621" idx="3"/>
            <a:endCxn id="597" idx="1"/>
          </p:cNvCxnSpPr>
          <p:nvPr/>
        </p:nvCxnSpPr>
        <p:spPr>
          <a:xfrm rot="10800000" flipH="1">
            <a:off x="1664125" y="3462325"/>
            <a:ext cx="1767600" cy="2175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Connection of the Camera</a:t>
            </a:r>
            <a:endParaRPr/>
          </a:p>
        </p:txBody>
      </p:sp>
      <p:sp>
        <p:nvSpPr>
          <p:cNvPr id="630" name="Google Shape;63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31" name="Google Shape;6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039" y="1017737"/>
            <a:ext cx="652657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4"/>
          <p:cNvSpPr txBox="1">
            <a:spLocks noGrp="1"/>
          </p:cNvSpPr>
          <p:nvPr>
            <p:ph type="title"/>
          </p:nvPr>
        </p:nvSpPr>
        <p:spPr>
          <a:xfrm>
            <a:off x="1216475" y="2179800"/>
            <a:ext cx="50676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Tests</a:t>
            </a:r>
            <a:endParaRPr/>
          </a:p>
        </p:txBody>
      </p:sp>
      <p:sp>
        <p:nvSpPr>
          <p:cNvPr id="637" name="Google Shape;637;p5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p5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39" name="Google Shape;639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45" name="Google Shape;645;p55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47" name="Google Shape;6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74" y="1146625"/>
            <a:ext cx="7206451" cy="36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53" name="Google Shape;653;p56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55" name="Google Shape;6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36" y="1079100"/>
            <a:ext cx="7270927" cy="363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functionality</a:t>
            </a:r>
            <a:endParaRPr/>
          </a:p>
        </p:txBody>
      </p:sp>
      <p:sp>
        <p:nvSpPr>
          <p:cNvPr id="661" name="Google Shape;661;p57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63" name="Google Shape;6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63" y="1129325"/>
            <a:ext cx="6925676" cy="37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C3D-286F-1518-6400-A441CAFA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8C12F-BE8E-93B4-8E0A-697FC28A75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505A6-8273-57E2-681E-06650954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4" y="392762"/>
            <a:ext cx="7772400" cy="44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0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8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Detections</a:t>
            </a:r>
            <a:endParaRPr/>
          </a:p>
        </p:txBody>
      </p:sp>
      <p:sp>
        <p:nvSpPr>
          <p:cNvPr id="669" name="Google Shape;669;p58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71" name="Google Shape;6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600900"/>
            <a:ext cx="7085102" cy="3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249" y="448050"/>
            <a:ext cx="3864576" cy="193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1216475" y="1801950"/>
            <a:ext cx="5972700" cy="1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2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46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Time: 30min</a:t>
            </a:r>
            <a:endParaRPr/>
          </a:p>
        </p:txBody>
      </p:sp>
      <p:sp>
        <p:nvSpPr>
          <p:cNvPr id="699" name="Google Shape;699;p62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62"/>
          <p:cNvSpPr txBox="1">
            <a:spLocks noGrp="1"/>
          </p:cNvSpPr>
          <p:nvPr>
            <p:ph type="title" idx="2"/>
          </p:nvPr>
        </p:nvSpPr>
        <p:spPr>
          <a:xfrm>
            <a:off x="707575" y="1901350"/>
            <a:ext cx="446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Anything</a:t>
            </a:r>
            <a:endParaRPr/>
          </a:p>
        </p:txBody>
      </p:sp>
      <p:sp>
        <p:nvSpPr>
          <p:cNvPr id="701" name="Google Shape;701;p62"/>
          <p:cNvSpPr txBox="1">
            <a:spLocks noGrp="1"/>
          </p:cNvSpPr>
          <p:nvPr>
            <p:ph type="subTitle" idx="3"/>
          </p:nvPr>
        </p:nvSpPr>
        <p:spPr>
          <a:xfrm>
            <a:off x="707575" y="2670246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the drone itself!</a:t>
            </a:r>
            <a:endParaRPr/>
          </a:p>
        </p:txBody>
      </p:sp>
      <p:sp>
        <p:nvSpPr>
          <p:cNvPr id="702" name="Google Shape;702;p62"/>
          <p:cNvSpPr txBox="1">
            <a:spLocks noGrp="1"/>
          </p:cNvSpPr>
          <p:nvPr>
            <p:ph type="title" idx="4"/>
          </p:nvPr>
        </p:nvSpPr>
        <p:spPr>
          <a:xfrm>
            <a:off x="707575" y="3263199"/>
            <a:ext cx="446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Video Tx</a:t>
            </a:r>
            <a:endParaRPr/>
          </a:p>
        </p:txBody>
      </p:sp>
      <p:sp>
        <p:nvSpPr>
          <p:cNvPr id="703" name="Google Shape;703;p62"/>
          <p:cNvSpPr txBox="1">
            <a:spLocks noGrp="1"/>
          </p:cNvSpPr>
          <p:nvPr>
            <p:ph type="subTitle" idx="5"/>
          </p:nvPr>
        </p:nvSpPr>
        <p:spPr>
          <a:xfrm>
            <a:off x="707575" y="4032100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C204-CD3C-42A9-28ED-D35AA15DF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6DE59-EE68-E388-746E-6956ACBD20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93747-27D9-CDDF-8586-88119E5A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46576" y="1498275"/>
            <a:ext cx="3443572" cy="2582679"/>
          </a:xfrm>
          <a:prstGeom prst="rect">
            <a:avLst/>
          </a:prstGeom>
        </p:spPr>
      </p:pic>
      <p:sp>
        <p:nvSpPr>
          <p:cNvPr id="6" name="Google Shape;377;p35">
            <a:extLst>
              <a:ext uri="{FF2B5EF4-FFF2-40B4-BE49-F238E27FC236}">
                <a16:creationId xmlns:a16="http://schemas.microsoft.com/office/drawing/2014/main" id="{46B1F9A0-A0CC-B56E-1261-E1CF318EA9A9}"/>
              </a:ext>
            </a:extLst>
          </p:cNvPr>
          <p:cNvSpPr txBox="1">
            <a:spLocks/>
          </p:cNvSpPr>
          <p:nvPr/>
        </p:nvSpPr>
        <p:spPr>
          <a:xfrm>
            <a:off x="720000" y="1118700"/>
            <a:ext cx="3894958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buSzPts val="1600"/>
            </a:pPr>
            <a:r>
              <a:rPr lang="en-US" dirty="0"/>
              <a:t>Presented in the Science for Industry (S4I) Conference</a:t>
            </a:r>
          </a:p>
        </p:txBody>
      </p:sp>
    </p:spTree>
    <p:extLst>
      <p:ext uri="{BB962C8B-B14F-4D97-AF65-F5344CB8AC3E}">
        <p14:creationId xmlns:p14="http://schemas.microsoft.com/office/powerpoint/2010/main" val="423721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"/>
          <p:cNvSpPr txBox="1">
            <a:spLocks noGrp="1"/>
          </p:cNvSpPr>
          <p:nvPr>
            <p:ph type="title"/>
          </p:nvPr>
        </p:nvSpPr>
        <p:spPr>
          <a:xfrm>
            <a:off x="2038200" y="369607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30" name="Google Shape;730;p65"/>
          <p:cNvSpPr txBox="1">
            <a:spLocks noGrp="1"/>
          </p:cNvSpPr>
          <p:nvPr>
            <p:ph type="subTitle" idx="1"/>
          </p:nvPr>
        </p:nvSpPr>
        <p:spPr>
          <a:xfrm>
            <a:off x="2038200" y="4662325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731" name="Google Shape;731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26AAF-07E5-4D11-3029-2074FE4A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78" t="-1042" r="17511" b="65"/>
          <a:stretch/>
        </p:blipFill>
        <p:spPr>
          <a:xfrm rot="5400000">
            <a:off x="3072385" y="186564"/>
            <a:ext cx="2999229" cy="3895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Project &amp; Objectives</a:t>
            </a:r>
            <a:endParaRPr dirty="0"/>
          </a:p>
        </p:txBody>
      </p:sp>
      <p:sp>
        <p:nvSpPr>
          <p:cNvPr id="353" name="Google Shape;353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>
            <a:off x="756275" y="1376238"/>
            <a:ext cx="8077800" cy="2391025"/>
            <a:chOff x="756275" y="1222275"/>
            <a:chExt cx="8077800" cy="2391025"/>
          </a:xfrm>
        </p:grpSpPr>
        <p:sp>
          <p:nvSpPr>
            <p:cNvPr id="355" name="Google Shape;355;p33"/>
            <p:cNvSpPr txBox="1"/>
            <p:nvPr/>
          </p:nvSpPr>
          <p:spPr>
            <a:xfrm>
              <a:off x="5098475" y="1222275"/>
              <a:ext cx="37356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Study of UAVs for NTNs applications</a:t>
              </a:r>
              <a:endPara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6" name="Google Shape;356;p33"/>
            <p:cNvSpPr txBox="1"/>
            <p:nvPr/>
          </p:nvSpPr>
          <p:spPr>
            <a:xfrm>
              <a:off x="5094528" y="2066492"/>
              <a:ext cx="33324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Develop BOM, manual of design, etc</a:t>
              </a:r>
              <a:endPara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7" name="Google Shape;357;p33"/>
            <p:cNvSpPr txBox="1"/>
            <p:nvPr/>
          </p:nvSpPr>
          <p:spPr>
            <a:xfrm>
              <a:off x="5094525" y="2913400"/>
              <a:ext cx="35652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Human rescue tasks with ML and VR goggles</a:t>
              </a:r>
              <a:endPara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8" name="Google Shape;358;p33"/>
            <p:cNvSpPr txBox="1"/>
            <p:nvPr/>
          </p:nvSpPr>
          <p:spPr>
            <a:xfrm>
              <a:off x="756275" y="1337175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Viability of UAVs for NTNs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59" name="Google Shape;359;p33"/>
            <p:cNvSpPr txBox="1"/>
            <p:nvPr/>
          </p:nvSpPr>
          <p:spPr>
            <a:xfrm>
              <a:off x="756275" y="21809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Create a budget UAV for research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60" name="Google Shape;360;p33"/>
            <p:cNvSpPr txBox="1"/>
            <p:nvPr/>
          </p:nvSpPr>
          <p:spPr>
            <a:xfrm>
              <a:off x="756275" y="30246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Application of UAVs for remote areas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361" name="Google Shape;361;p33"/>
            <p:cNvCxnSpPr/>
            <p:nvPr/>
          </p:nvCxnSpPr>
          <p:spPr>
            <a:xfrm>
              <a:off x="4322950" y="1574325"/>
              <a:ext cx="77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33"/>
            <p:cNvCxnSpPr/>
            <p:nvPr/>
          </p:nvCxnSpPr>
          <p:spPr>
            <a:xfrm>
              <a:off x="4322950" y="2418050"/>
              <a:ext cx="77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33"/>
            <p:cNvCxnSpPr/>
            <p:nvPr/>
          </p:nvCxnSpPr>
          <p:spPr>
            <a:xfrm>
              <a:off x="4322950" y="3261750"/>
              <a:ext cx="77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1216475" y="1787850"/>
            <a:ext cx="50676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performance</a:t>
            </a:r>
            <a:endParaRPr/>
          </a:p>
        </p:txBody>
      </p:sp>
      <p:sp>
        <p:nvSpPr>
          <p:cNvPr id="377" name="Google Shape;377;p35"/>
          <p:cNvSpPr txBox="1">
            <a:spLocks noGrp="1"/>
          </p:cNvSpPr>
          <p:nvPr>
            <p:ph type="subTitle" idx="1"/>
          </p:nvPr>
        </p:nvSpPr>
        <p:spPr>
          <a:xfrm>
            <a:off x="720000" y="1118700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Weight: 6.5KG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Range: Up to 40Km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Flight time: 25-35 minutes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Autopilot capabilities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Retractable landing gear</a:t>
            </a:r>
            <a:endParaRPr dirty="0"/>
          </a:p>
        </p:txBody>
      </p:sp>
      <p:sp>
        <p:nvSpPr>
          <p:cNvPr id="378" name="Google Shape;3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275" y="1485250"/>
            <a:ext cx="4388500" cy="21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386" name="Google Shape;386;p36"/>
          <p:cNvGraphicFramePr/>
          <p:nvPr/>
        </p:nvGraphicFramePr>
        <p:xfrm>
          <a:off x="974663" y="1115075"/>
          <a:ext cx="7194675" cy="316968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Tarot X690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inch propellers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Motors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 Motor U7 490kv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to 3kg per motor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TMotor Flame 70A LV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Flight controller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Pixhawk 6c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Ardupilot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Holybro M9N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1.5m CEP precision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Battery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Tattu 4s 22Ah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 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RFD868x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With mavlink telemetry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Controller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Radiomaster TX16S MAX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87" name="Google Shape;387;p36"/>
          <p:cNvSpPr/>
          <p:nvPr/>
        </p:nvSpPr>
        <p:spPr>
          <a:xfrm>
            <a:off x="6244050" y="374900"/>
            <a:ext cx="1815600" cy="48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Price: 2600€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NTN Components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394" name="Google Shape;394;p37"/>
          <p:cNvGraphicFramePr/>
          <p:nvPr/>
        </p:nvGraphicFramePr>
        <p:xfrm>
          <a:off x="974650" y="1912475"/>
          <a:ext cx="7194675" cy="140199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Onboard Computer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Jetson Orin Nano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8GB RAM 5.3 FP32 TFLOPs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360 camera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Ricoh Theta 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4K 30fps usb stream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4G/5G router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(GL-X750V2) Smart WiFi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Dual band, OpenWrt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5" name="Google Shape;395;p37"/>
          <p:cNvSpPr/>
          <p:nvPr/>
        </p:nvSpPr>
        <p:spPr>
          <a:xfrm>
            <a:off x="6328950" y="596975"/>
            <a:ext cx="1946400" cy="48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Price: 1800€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title"/>
          </p:nvPr>
        </p:nvSpPr>
        <p:spPr>
          <a:xfrm>
            <a:off x="1216475" y="1787850"/>
            <a:ext cx="50676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Drone</a:t>
            </a:r>
            <a:endParaRPr/>
          </a:p>
        </p:txBody>
      </p:sp>
      <p:sp>
        <p:nvSpPr>
          <p:cNvPr id="401" name="Google Shape;401;p38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38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04" name="Google Shape;404;p38"/>
          <p:cNvSpPr txBox="1"/>
          <p:nvPr/>
        </p:nvSpPr>
        <p:spPr>
          <a:xfrm>
            <a:off x="6773100" y="4016850"/>
            <a:ext cx="1567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Detail of the drone built: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arXiv:2409.19337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406</Words>
  <Application>Microsoft Macintosh PowerPoint</Application>
  <PresentationFormat>On-screen Show (16:9)</PresentationFormat>
  <Paragraphs>181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Hanken Grotesk</vt:lpstr>
      <vt:lpstr>Arial</vt:lpstr>
      <vt:lpstr>Lato</vt:lpstr>
      <vt:lpstr>Figtree Black</vt:lpstr>
      <vt:lpstr>Nunito Light</vt:lpstr>
      <vt:lpstr>Elegant Black &amp; White Thesis Defense by Slidesgo</vt:lpstr>
      <vt:lpstr>Applications of Autonomous Drones for Non-Terrestrial Networks in Remote Areas</vt:lpstr>
      <vt:lpstr>Table of contents</vt:lpstr>
      <vt:lpstr>Introduction &amp; Objectives</vt:lpstr>
      <vt:lpstr>Project &amp; Objectives</vt:lpstr>
      <vt:lpstr>Technical Details</vt:lpstr>
      <vt:lpstr>Flight performance</vt:lpstr>
      <vt:lpstr>Main components</vt:lpstr>
      <vt:lpstr>5G NTN Components</vt:lpstr>
      <vt:lpstr>Building the Drone</vt:lpstr>
      <vt:lpstr>Drone Architecture</vt:lpstr>
      <vt:lpstr>Component placement</vt:lpstr>
      <vt:lpstr>Component placement</vt:lpstr>
      <vt:lpstr>3D printed parts</vt:lpstr>
      <vt:lpstr>3D printed parts</vt:lpstr>
      <vt:lpstr>Build Complete!</vt:lpstr>
      <vt:lpstr>Building the System</vt:lpstr>
      <vt:lpstr>Steps</vt:lpstr>
      <vt:lpstr>High Level Overview</vt:lpstr>
      <vt:lpstr>Architecture</vt:lpstr>
      <vt:lpstr>Drone</vt:lpstr>
      <vt:lpstr>Server</vt:lpstr>
      <vt:lpstr>DB Schema</vt:lpstr>
      <vt:lpstr>Live Connection of the Camera</vt:lpstr>
      <vt:lpstr>Flight Tests</vt:lpstr>
      <vt:lpstr>Detection Tests</vt:lpstr>
      <vt:lpstr>Detection Tests</vt:lpstr>
      <vt:lpstr>LLM functionality</vt:lpstr>
      <vt:lpstr>PowerPoint Presentation</vt:lpstr>
      <vt:lpstr>Random Detections</vt:lpstr>
      <vt:lpstr>Flight Time: 30min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Navarro Pedregal, Andres [C]</cp:lastModifiedBy>
  <cp:revision>3</cp:revision>
  <dcterms:modified xsi:type="dcterms:W3CDTF">2025-03-07T07:58:49Z</dcterms:modified>
</cp:coreProperties>
</file>